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B0F3B-D7BA-480E-AEF4-72652C3AF7AE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5EBA1-1172-44D9-ACB6-4884DCD03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Many of the applications of calculus depend on our ability to deduce facts about a function f from information concerning its derivatives.  Because f’(x) represents the slope of the curve y = f(x) at the point (x, f(x)), it tells us the direction in which the curve proceeds at each point. 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/>
              <a:t>Antiderivatives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many problems in mathematics and its applications, we are given a function f and we are required to find a function F whose derivative is f.  If such a function F exists, we call it an </a:t>
            </a:r>
            <a:r>
              <a:rPr lang="en-US" dirty="0" err="1" smtClean="0"/>
              <a:t>antiderivative</a:t>
            </a:r>
            <a:r>
              <a:rPr lang="en-US" dirty="0" smtClean="0"/>
              <a:t> of f.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/>
              <a:t>Antiderivatives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other words, an </a:t>
            </a:r>
            <a:r>
              <a:rPr lang="en-US" b="1" dirty="0" err="1" smtClean="0"/>
              <a:t>antiderivative</a:t>
            </a:r>
            <a:r>
              <a:rPr lang="en-US" b="1" dirty="0" smtClean="0"/>
              <a:t> </a:t>
            </a:r>
            <a:r>
              <a:rPr lang="en-US" dirty="0" smtClean="0"/>
              <a:t>of f is a function F such that F’ = f.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Look at example 4 on page 177.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ASSIGNMENT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P. </a:t>
            </a:r>
            <a:r>
              <a:rPr lang="en-US" smtClean="0"/>
              <a:t>178 (2, 3, 6, 16, 20, 27)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In particular, to see how the derivative of f can tell us where a function is increasing or decreasing, look at figure 1 on page 175.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general results are as follows:</a:t>
            </a:r>
          </a:p>
          <a:p>
            <a:pPr marL="514350" indent="-514350">
              <a:buAutoNum type="arabicPeriod"/>
            </a:pPr>
            <a:r>
              <a:rPr lang="en-US" dirty="0" smtClean="0"/>
              <a:t>If f’(x) &gt; 0 on an interval, then f is increasing on that interval.</a:t>
            </a:r>
          </a:p>
          <a:p>
            <a:pPr marL="514350" indent="-514350">
              <a:buAutoNum type="arabicPeriod"/>
            </a:pPr>
            <a:r>
              <a:rPr lang="en-US" dirty="0" smtClean="0"/>
              <a:t>If f’(x) &lt; 0 on an interval, then f is decreasing on that  interval.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1:</a:t>
            </a:r>
          </a:p>
          <a:p>
            <a:pPr>
              <a:buNone/>
            </a:pPr>
            <a:endParaRPr lang="en-US" u="sng" dirty="0"/>
          </a:p>
          <a:p>
            <a:pPr marL="514350" indent="-514350">
              <a:buAutoNum type="alphaLcParenR"/>
            </a:pPr>
            <a:r>
              <a:rPr lang="en-US" dirty="0" smtClean="0"/>
              <a:t>If it is known that the graph of the derivative f’ of a function is as shown in figure 2, what can we say about f?</a:t>
            </a:r>
          </a:p>
          <a:p>
            <a:pPr marL="514350" indent="-514350">
              <a:buAutoNum type="alphaLcParenR"/>
            </a:pPr>
            <a:r>
              <a:rPr lang="en-US" dirty="0" smtClean="0"/>
              <a:t>If it is known that f(0) = 0, sketch a possible graph of f.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function f from example 1 has a </a:t>
            </a:r>
            <a:r>
              <a:rPr lang="en-US" b="1" dirty="0" smtClean="0"/>
              <a:t>local maximum</a:t>
            </a:r>
            <a:r>
              <a:rPr lang="en-US" dirty="0" smtClean="0"/>
              <a:t> at -1 because near x = -1 the values of f(x) are at least as big as the neighboring values. **Note that f’(x) is positive to the left of -1 and negative just to the right of -1.</a:t>
            </a:r>
          </a:p>
          <a:p>
            <a:pPr>
              <a:buNone/>
            </a:pPr>
            <a:r>
              <a:rPr lang="en-US" dirty="0" smtClean="0"/>
              <a:t>Similarly, f has a </a:t>
            </a:r>
            <a:r>
              <a:rPr lang="en-US" b="1" dirty="0" smtClean="0"/>
              <a:t>local minimum</a:t>
            </a:r>
            <a:r>
              <a:rPr lang="en-US" dirty="0" smtClean="0"/>
              <a:t> at 1, where the derivative changes from negative to positive.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Let’s see how the sign of f”(x) affects the appearance of f.  f” tells us what if the slopes of the tangent lines of the curve are increasing or decreasing.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Look at figure 4 on page 176.  Figure 4 shows the graph of a function whose slopes of the tangent lines increase from left to right.  As a result the curve bends upward.  Such a curve is called </a:t>
            </a:r>
            <a:r>
              <a:rPr lang="en-US" b="1" dirty="0" smtClean="0"/>
              <a:t>concave upward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Look at figure 5.  Figure 5 has slopes of tangent lines that decrease from left to right.  This makes the curve bend downward.  This curve is called </a:t>
            </a:r>
            <a:r>
              <a:rPr lang="en-US" b="1" dirty="0" smtClean="0"/>
              <a:t>concave downward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general:</a:t>
            </a:r>
          </a:p>
          <a:p>
            <a:pPr marL="514350" indent="-514350">
              <a:buAutoNum type="arabicPeriod"/>
            </a:pPr>
            <a:r>
              <a:rPr lang="en-US" dirty="0" smtClean="0"/>
              <a:t>If f”(x) &gt; 0 on an interval, the f is concave upward on that interval.</a:t>
            </a:r>
          </a:p>
          <a:p>
            <a:pPr marL="514350" indent="-514350">
              <a:buAutoNum type="arabicPeriod"/>
            </a:pPr>
            <a:r>
              <a:rPr lang="en-US" dirty="0" smtClean="0"/>
              <a:t>If f”(x) &lt; 0 on an interval, then f is concave downward on that interval.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</a:t>
            </a:r>
            <a:r>
              <a:rPr lang="en-US" i="1" dirty="0" smtClean="0"/>
              <a:t> f’ </a:t>
            </a:r>
            <a:r>
              <a:rPr lang="en-US" dirty="0" smtClean="0"/>
              <a:t>Say About </a:t>
            </a:r>
            <a:r>
              <a:rPr lang="en-US" i="1" dirty="0" smtClean="0"/>
              <a:t>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Example 2:</a:t>
            </a:r>
          </a:p>
          <a:p>
            <a:pPr>
              <a:buNone/>
            </a:pPr>
            <a:endParaRPr lang="en-US" u="sng" dirty="0"/>
          </a:p>
          <a:p>
            <a:pPr>
              <a:buNone/>
            </a:pPr>
            <a:r>
              <a:rPr lang="en-US" dirty="0" smtClean="0"/>
              <a:t>Sketch a possible graph of a function f that satisfies the following conditions:</a:t>
            </a:r>
          </a:p>
          <a:p>
            <a:pPr>
              <a:buNone/>
            </a:pPr>
            <a:r>
              <a:rPr lang="en-US" dirty="0" err="1" smtClean="0"/>
              <a:t>i</a:t>
            </a:r>
            <a:r>
              <a:rPr lang="en-US" dirty="0" smtClean="0"/>
              <a:t>)  f’(x) &gt; 0 on (-∞, 1), f’(x) &lt; 0 on (1, ∞)</a:t>
            </a:r>
          </a:p>
          <a:p>
            <a:pPr>
              <a:buNone/>
            </a:pPr>
            <a:r>
              <a:rPr lang="en-US" dirty="0" smtClean="0"/>
              <a:t>ii) f”(x) &gt; 0 on (-∞, -2) and (2, ∞), f”(x) &lt; 0 on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(-2, 2)</a:t>
            </a:r>
          </a:p>
          <a:p>
            <a:pPr>
              <a:buNone/>
            </a:pPr>
            <a:r>
              <a:rPr lang="en-US" dirty="0" smtClean="0"/>
              <a:t>iii)                          ,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90600" y="5334000"/>
          <a:ext cx="2247900" cy="647700"/>
        </p:xfrm>
        <a:graphic>
          <a:graphicData uri="http://schemas.openxmlformats.org/presentationml/2006/ole">
            <p:oleObj spid="_x0000_s1026" name="Equation" r:id="rId3" imgW="2247840" imgH="6476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581400" y="5334000"/>
          <a:ext cx="1854200" cy="647700"/>
        </p:xfrm>
        <a:graphic>
          <a:graphicData uri="http://schemas.openxmlformats.org/presentationml/2006/ole">
            <p:oleObj spid="_x0000_s1027" name="Equation" r:id="rId4" imgW="185400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674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  <vt:lpstr>What Does f’ Say About f?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f’ Say About f?</dc:title>
  <dc:creator>Jason Lee Bartley</dc:creator>
  <cp:lastModifiedBy>Jason Lee Bartley</cp:lastModifiedBy>
  <cp:revision>4</cp:revision>
  <dcterms:created xsi:type="dcterms:W3CDTF">2008-10-29T02:07:43Z</dcterms:created>
  <dcterms:modified xsi:type="dcterms:W3CDTF">2008-11-04T03:44:17Z</dcterms:modified>
</cp:coreProperties>
</file>